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20"/>
  </p:notesMasterIdLst>
  <p:handoutMasterIdLst>
    <p:handoutMasterId r:id="rId21"/>
  </p:handoutMasterIdLst>
  <p:sldIdLst>
    <p:sldId id="301" r:id="rId3"/>
    <p:sldId id="332" r:id="rId4"/>
    <p:sldId id="368" r:id="rId5"/>
    <p:sldId id="371" r:id="rId6"/>
    <p:sldId id="369" r:id="rId7"/>
    <p:sldId id="372" r:id="rId8"/>
    <p:sldId id="370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102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-562"/>
    </p:cViewPr>
  </p:sorterViewPr>
  <p:notesViewPr>
    <p:cSldViewPr snapToGrid="0">
      <p:cViewPr varScale="1">
        <p:scale>
          <a:sx n="66" d="100"/>
          <a:sy n="66" d="100"/>
        </p:scale>
        <p:origin x="313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E953EB-483E-4725-9CC3-0BE05938558B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4E320D5-B9FF-4579-BADA-6AD105E16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06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C7D902-DCA9-428E-9A0F-A930254916FF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F68DC3-0E15-4337-B5AC-5AECE6E5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1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 defTabSz="9398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 defTabSz="9398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 defTabSz="9398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 defTabSz="9398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defTabSz="9398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defTabSz="9398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defTabSz="9398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defTabSz="9398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470DF1-3A61-412C-8DBF-2B547102000C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4014752" y="8904209"/>
            <a:ext cx="3071919" cy="46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63" tIns="47031" rIns="94063" bIns="47031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C42B737-3853-4B7B-B924-89CBCBBD8CA0}" type="slidenum">
              <a:rPr lang="en-US" altLang="en-US" b="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12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Need to know baseline before you can increase or decrease by xx%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68DC3-0E15-4337-B5AC-5AECE6E57C6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53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F9F2CC-BBB9-4E81-B9E9-B09300C2CCBA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C1CCAA-ED0C-4C1B-9450-BFB8A16C974A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4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8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1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3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2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5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88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63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4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84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45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94F82-581B-4369-B439-55ED5F7C8F5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26633-AD84-4DBD-B3E9-0FA3958973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62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259F4-360C-4489-9AB7-D09969BB87A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E691F-C50B-478F-ACE6-405F9F4C1A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350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C69EC-C514-4E38-8752-0EF7ED04222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BF68-C17F-401F-A5C1-76C57E4917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3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F4248-CCB4-44DE-92B5-0A36CC13CA77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53720-C638-442B-B989-B77C79DDCE7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755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F8DA4-5E65-4A2F-B352-A53DF403559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DE196-ECF3-4EA7-ADBE-6A07BE7C46E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12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C428E-20D1-4805-973A-E55DA8A100F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988B5-9946-47F8-9565-008B33FFD6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325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72776-A740-4C4A-9707-4A1F8EFAEEAC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513EE-5AEE-445D-B98B-63345654C90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869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F216A-64BF-4344-B524-A40338A6336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A0904-6940-433B-8535-FFAA5C941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17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416FD-E8A8-4446-A3DF-20FC6E6782B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CF758-F93F-4610-91C7-5F594326EA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05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49B0C-3DBA-46D9-A174-A18B6191DF14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3CD8E-2C30-40D2-9DE9-F7352F113F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53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2C46F-7EBF-4C36-9F03-068179F4A8FD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850E4-FE44-4ECA-A8B3-D9A13B9633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8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31A560-935F-4A30-ACEC-904673F1FF5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0CC0FF-49B4-481C-B1CE-76EA9BAA24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7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MA-PIP</a:t>
            </a:r>
            <a:br>
              <a:rPr lang="en-US" b="1" dirty="0"/>
            </a:br>
            <a:r>
              <a:rPr lang="en-US" sz="4400" b="1" dirty="0"/>
              <a:t>Coach/Practice Manager Session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b="1" dirty="0"/>
              <a:t>June 10, 2016</a:t>
            </a:r>
          </a:p>
          <a:p>
            <a:r>
              <a:rPr lang="en-US" sz="2800" b="1" dirty="0"/>
              <a:t>McGuire Conference Room</a:t>
            </a:r>
          </a:p>
          <a:p>
            <a:r>
              <a:rPr lang="en-US" sz="2800" b="1" dirty="0"/>
              <a:t>8:00 am – 10:00 am</a:t>
            </a:r>
          </a:p>
          <a:p>
            <a:endParaRPr lang="en-US" sz="2800" b="1" dirty="0"/>
          </a:p>
          <a:p>
            <a:r>
              <a:rPr lang="en-US" sz="2800" b="1" dirty="0"/>
              <a:t>Learn, Do, Teach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01" y="1992884"/>
            <a:ext cx="7772400" cy="1362075"/>
          </a:xfrm>
        </p:spPr>
        <p:txBody>
          <a:bodyPr/>
          <a:lstStyle/>
          <a:p>
            <a:r>
              <a:rPr lang="en-US" dirty="0"/>
              <a:t>Sustaining Change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3200" b="1" dirty="0"/>
              <a:t>- </a:t>
            </a:r>
            <a:r>
              <a:rPr lang="en-US" sz="3200" i="1" dirty="0"/>
              <a:t>Lora Gross-</a:t>
            </a:r>
            <a:r>
              <a:rPr lang="en-US" sz="3200" i="1" dirty="0" err="1"/>
              <a:t>Kostka</a:t>
            </a:r>
            <a:r>
              <a:rPr lang="en-US" sz="3200" b="1" i="1" dirty="0"/>
              <a:t/>
            </a:r>
            <a:br>
              <a:rPr lang="en-US" sz="3200" b="1" i="1" dirty="0"/>
            </a:br>
            <a:r>
              <a:rPr lang="en-US" sz="3200" b="1" i="1" dirty="0"/>
              <a:t>- Judy Ling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0438" y="4342321"/>
            <a:ext cx="7772400" cy="1500187"/>
          </a:xfrm>
        </p:spPr>
        <p:txBody>
          <a:bodyPr/>
          <a:lstStyle/>
          <a:p>
            <a:pPr algn="r"/>
            <a:r>
              <a:rPr lang="en-US" dirty="0"/>
              <a:t>Start Time:  9:35am</a:t>
            </a:r>
          </a:p>
          <a:p>
            <a:pPr algn="r"/>
            <a:r>
              <a:rPr lang="en-US" dirty="0"/>
              <a:t>Teach Time: 10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37131" y="237392"/>
            <a:ext cx="1705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Judy</a:t>
            </a:r>
          </a:p>
        </p:txBody>
      </p:sp>
    </p:spTree>
    <p:extLst>
      <p:ext uri="{BB962C8B-B14F-4D97-AF65-F5344CB8AC3E}">
        <p14:creationId xmlns:p14="http://schemas.microsoft.com/office/powerpoint/2010/main" val="139360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14146"/>
            <a:ext cx="77724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Lora –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Practices can: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/>
              <a:t>Start Staff Meetings with asking if there are Patient Safety Concerns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/>
              <a:t>Share PI run charts in staff break rooms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/>
              <a:t>Share patient stories with each other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/>
              <a:t>Consult “parking lot” or “glitch book” for PI ideas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Judy –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Hierarchy of Sustaining Change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62708" y="1011115"/>
            <a:ext cx="8009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Strategies to Sustain</a:t>
            </a:r>
          </a:p>
        </p:txBody>
      </p:sp>
    </p:spTree>
    <p:extLst>
      <p:ext uri="{BB962C8B-B14F-4D97-AF65-F5344CB8AC3E}">
        <p14:creationId xmlns:p14="http://schemas.microsoft.com/office/powerpoint/2010/main" val="204260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Strategies to Sustain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Consideration</a:t>
            </a:r>
            <a:r>
              <a:rPr lang="en-US" dirty="0"/>
              <a:t>: </a:t>
            </a:r>
            <a:r>
              <a:rPr lang="en-US" sz="2800" dirty="0"/>
              <a:t>Changes in leadership</a:t>
            </a:r>
          </a:p>
          <a:p>
            <a:pPr marL="0" indent="0">
              <a:buNone/>
            </a:pPr>
            <a:r>
              <a:rPr lang="en-US" sz="2800" dirty="0"/>
              <a:t>Ex.  In recruiting for new office practice managers, Directors can look for candidates with PI training, i.e. experience with MFI</a:t>
            </a:r>
          </a:p>
          <a:p>
            <a:pPr marL="0" indent="0">
              <a:buNone/>
            </a:pPr>
            <a:r>
              <a:rPr lang="en-US" b="1" dirty="0"/>
              <a:t>Consideration</a:t>
            </a:r>
            <a:r>
              <a:rPr lang="en-US" dirty="0"/>
              <a:t>: </a:t>
            </a:r>
            <a:r>
              <a:rPr lang="en-US" sz="2800" dirty="0"/>
              <a:t>Monitoring for change</a:t>
            </a:r>
          </a:p>
          <a:p>
            <a:pPr marL="0" indent="0">
              <a:buNone/>
            </a:pPr>
            <a:r>
              <a:rPr lang="en-US" sz="2800" dirty="0"/>
              <a:t>Ex. Once enough data points are available; team leaders can post run-charts in staff room</a:t>
            </a:r>
          </a:p>
        </p:txBody>
      </p:sp>
    </p:spTree>
    <p:extLst>
      <p:ext uri="{BB962C8B-B14F-4D97-AF65-F5344CB8AC3E}">
        <p14:creationId xmlns:p14="http://schemas.microsoft.com/office/powerpoint/2010/main" val="112913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Sample Run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0689"/>
            <a:ext cx="7740001" cy="40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70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40BA57D-76A7-466E-91A9-D969DA137569}" type="slidenum">
              <a:rPr lang="en-US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000"/>
          </a:p>
        </p:txBody>
      </p:sp>
      <p:sp>
        <p:nvSpPr>
          <p:cNvPr id="9219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 anchor="ctr"/>
          <a:lstStyle/>
          <a:p>
            <a:pPr algn="l" eaLnBrk="1" hangingPunct="1"/>
            <a:r>
              <a:rPr lang="en-US" altLang="en-US" sz="4000" b="1" dirty="0"/>
              <a:t>Your Improvements - Are They Sustainable?</a:t>
            </a:r>
          </a:p>
        </p:txBody>
      </p:sp>
      <p:graphicFrame>
        <p:nvGraphicFramePr>
          <p:cNvPr id="9220" name="Object 15"/>
          <p:cNvGraphicFramePr>
            <a:graphicFrameLocks/>
          </p:cNvGraphicFramePr>
          <p:nvPr/>
        </p:nvGraphicFramePr>
        <p:xfrm>
          <a:off x="787400" y="1930400"/>
          <a:ext cx="7008813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4" imgW="7011008" imgH="3810330" progId="Excel.Sheet.8">
                  <p:embed/>
                </p:oleObj>
              </mc:Choice>
              <mc:Fallback>
                <p:oleObj r:id="rId4" imgW="7011008" imgH="3810330" progId="Excel.Sheet.8">
                  <p:embed/>
                  <p:pic>
                    <p:nvPicPr>
                      <p:cNvPr id="9220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1930400"/>
                        <a:ext cx="7008813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Brace 12"/>
          <p:cNvSpPr/>
          <p:nvPr/>
        </p:nvSpPr>
        <p:spPr bwMode="auto">
          <a:xfrm rot="16200000">
            <a:off x="5905500" y="1714500"/>
            <a:ext cx="685800" cy="2286000"/>
          </a:xfrm>
          <a:prstGeom prst="rightBrace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3375" y="2133600"/>
            <a:ext cx="17494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SUSTAINABLE?</a:t>
            </a:r>
          </a:p>
        </p:txBody>
      </p:sp>
    </p:spTree>
    <p:extLst>
      <p:ext uri="{BB962C8B-B14F-4D97-AF65-F5344CB8AC3E}">
        <p14:creationId xmlns:p14="http://schemas.microsoft.com/office/powerpoint/2010/main" val="3945201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Hierarchy of Sustaining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/>
              <a:t>7</a:t>
            </a:fld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814754" y="1752600"/>
            <a:ext cx="6324600" cy="4509600"/>
            <a:chOff x="2133600" y="1676400"/>
            <a:chExt cx="6324600" cy="4656931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>
              <a:off x="3043238" y="4497388"/>
              <a:ext cx="3124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spect="1" noChangeArrowheads="1"/>
            </p:cNvSpPr>
            <p:nvPr/>
          </p:nvSpPr>
          <p:spPr bwMode="auto">
            <a:xfrm>
              <a:off x="2133600" y="1739900"/>
              <a:ext cx="4652963" cy="405130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97B49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3600" b="0"/>
            </a:p>
          </p:txBody>
        </p:sp>
        <p:sp>
          <p:nvSpPr>
            <p:cNvPr id="8" name="Rectangle 6"/>
            <p:cNvSpPr>
              <a:spLocks noChangeAspect="1" noChangeArrowheads="1"/>
            </p:cNvSpPr>
            <p:nvPr/>
          </p:nvSpPr>
          <p:spPr bwMode="auto">
            <a:xfrm>
              <a:off x="2133600" y="5858587"/>
              <a:ext cx="4652963" cy="4747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cs typeface="Arial" charset="0"/>
                </a:rPr>
                <a:t> 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cs typeface="Arial" charset="0"/>
                </a:rPr>
                <a:t>  </a:t>
              </a: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Standardization &amp; Simplification</a:t>
              </a:r>
            </a:p>
          </p:txBody>
        </p:sp>
        <p:sp>
          <p:nvSpPr>
            <p:cNvPr id="9" name="Line 7"/>
            <p:cNvSpPr>
              <a:spLocks noChangeAspect="1" noChangeShapeType="1"/>
            </p:cNvSpPr>
            <p:nvPr/>
          </p:nvSpPr>
          <p:spPr bwMode="auto">
            <a:xfrm>
              <a:off x="3576638" y="3354388"/>
              <a:ext cx="175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Aspect="1" noChangeShapeType="1"/>
            </p:cNvSpPr>
            <p:nvPr/>
          </p:nvSpPr>
          <p:spPr bwMode="auto">
            <a:xfrm>
              <a:off x="2890838" y="4497388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Aspect="1" noChangeShapeType="1"/>
            </p:cNvSpPr>
            <p:nvPr/>
          </p:nvSpPr>
          <p:spPr bwMode="auto">
            <a:xfrm>
              <a:off x="2433638" y="5335588"/>
              <a:ext cx="403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spect="1" noChangeArrowheads="1"/>
            </p:cNvSpPr>
            <p:nvPr/>
          </p:nvSpPr>
          <p:spPr bwMode="auto">
            <a:xfrm>
              <a:off x="3886200" y="2514743"/>
              <a:ext cx="1143000" cy="738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Policies, 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training, 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inspection</a:t>
              </a:r>
            </a:p>
          </p:txBody>
        </p:sp>
        <p:sp>
          <p:nvSpPr>
            <p:cNvPr id="13" name="Text Box 11"/>
            <p:cNvSpPr txBox="1">
              <a:spLocks noChangeAspect="1" noChangeArrowheads="1"/>
            </p:cNvSpPr>
            <p:nvPr/>
          </p:nvSpPr>
          <p:spPr bwMode="auto">
            <a:xfrm>
              <a:off x="3352800" y="3429298"/>
              <a:ext cx="2286000" cy="5223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Minimize</a:t>
              </a:r>
            </a:p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consequences of errors</a:t>
              </a:r>
            </a:p>
          </p:txBody>
        </p:sp>
        <p:sp>
          <p:nvSpPr>
            <p:cNvPr id="14" name="Text Box 12"/>
            <p:cNvSpPr txBox="1">
              <a:spLocks noChangeAspect="1" noChangeArrowheads="1"/>
            </p:cNvSpPr>
            <p:nvPr/>
          </p:nvSpPr>
          <p:spPr bwMode="auto">
            <a:xfrm>
              <a:off x="2819400" y="4572493"/>
              <a:ext cx="32004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it easy to do the right thing</a:t>
              </a:r>
            </a:p>
          </p:txBody>
        </p:sp>
        <p:sp>
          <p:nvSpPr>
            <p:cNvPr id="15" name="Text Box 13"/>
            <p:cNvSpPr txBox="1">
              <a:spLocks noChangeAspect="1" noChangeArrowheads="1"/>
            </p:cNvSpPr>
            <p:nvPr/>
          </p:nvSpPr>
          <p:spPr bwMode="auto">
            <a:xfrm>
              <a:off x="2667000" y="4953558"/>
              <a:ext cx="35814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it hard to do the wrong thing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6" name="Text Box 14"/>
            <p:cNvSpPr txBox="1">
              <a:spLocks noChangeAspect="1" noChangeArrowheads="1"/>
            </p:cNvSpPr>
            <p:nvPr/>
          </p:nvSpPr>
          <p:spPr bwMode="auto">
            <a:xfrm>
              <a:off x="2362200" y="5410836"/>
              <a:ext cx="41148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Eliminate opportunity for error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Line 20"/>
            <p:cNvSpPr>
              <a:spLocks noChangeAspect="1" noChangeShapeType="1"/>
            </p:cNvSpPr>
            <p:nvPr/>
          </p:nvSpPr>
          <p:spPr bwMode="auto">
            <a:xfrm>
              <a:off x="2662238" y="4878933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Line 23"/>
            <p:cNvSpPr>
              <a:spLocks noChangeAspect="1" noChangeShapeType="1"/>
            </p:cNvSpPr>
            <p:nvPr/>
          </p:nvSpPr>
          <p:spPr bwMode="auto">
            <a:xfrm>
              <a:off x="3195638" y="3963988"/>
              <a:ext cx="2514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24"/>
            <p:cNvSpPr txBox="1">
              <a:spLocks noChangeAspect="1" noChangeArrowheads="1"/>
            </p:cNvSpPr>
            <p:nvPr/>
          </p:nvSpPr>
          <p:spPr bwMode="auto">
            <a:xfrm>
              <a:off x="2971800" y="4115215"/>
              <a:ext cx="2971800" cy="30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  <a:cs typeface="Arial" charset="0"/>
                </a:rPr>
                <a:t>Make errors visible</a:t>
              </a:r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4953000" y="1676400"/>
              <a:ext cx="14779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97B49D"/>
                  </a:solidFill>
                </a:rPr>
                <a:t>Weakest</a:t>
              </a:r>
            </a:p>
          </p:txBody>
        </p:sp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7010400" y="5334000"/>
              <a:ext cx="1447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97B49D"/>
                  </a:solidFill>
                </a:rPr>
                <a:t>Strongest</a:t>
              </a: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105400" y="1981200"/>
              <a:ext cx="1981200" cy="3429000"/>
            </a:xfrm>
            <a:prstGeom prst="line">
              <a:avLst/>
            </a:prstGeom>
            <a:noFill/>
            <a:ln w="38100">
              <a:solidFill>
                <a:srgbClr val="97B49D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4696192" y="6329576"/>
            <a:ext cx="3048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Doug Bonacum, Kaiser Permanente</a:t>
            </a:r>
            <a:r>
              <a:rPr lang="en-US" sz="1200" b="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12117" y="2692931"/>
            <a:ext cx="3420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ASK: does the change depend on well meaning person or well designed system?</a:t>
            </a:r>
          </a:p>
        </p:txBody>
      </p:sp>
    </p:spTree>
    <p:extLst>
      <p:ext uri="{BB962C8B-B14F-4D97-AF65-F5344CB8AC3E}">
        <p14:creationId xmlns:p14="http://schemas.microsoft.com/office/powerpoint/2010/main" val="410284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640017" y="1928876"/>
            <a:ext cx="7772400" cy="1362075"/>
          </a:xfrm>
        </p:spPr>
        <p:txBody>
          <a:bodyPr/>
          <a:lstStyle/>
          <a:p>
            <a:r>
              <a:rPr lang="en-US" b="1" dirty="0"/>
              <a:t>PDSA</a:t>
            </a:r>
            <a:br>
              <a:rPr lang="en-US" b="1" dirty="0"/>
            </a:br>
            <a:r>
              <a:rPr lang="en-US" b="1" dirty="0"/>
              <a:t> - </a:t>
            </a:r>
            <a:r>
              <a:rPr lang="en-US" sz="4000" b="1" i="1" dirty="0"/>
              <a:t>Susan McDonnell</a:t>
            </a:r>
            <a:br>
              <a:rPr lang="en-US" sz="4000" b="1" i="1" dirty="0"/>
            </a:br>
            <a:r>
              <a:rPr lang="en-US" sz="4000" b="1" i="1" dirty="0"/>
              <a:t> - Judy Ling</a:t>
            </a:r>
            <a:endParaRPr lang="en-US" b="1" dirty="0"/>
          </a:p>
        </p:txBody>
      </p:sp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740601" y="4223449"/>
            <a:ext cx="7772400" cy="1500187"/>
          </a:xfrm>
        </p:spPr>
        <p:txBody>
          <a:bodyPr/>
          <a:lstStyle/>
          <a:p>
            <a:pPr algn="r"/>
            <a:r>
              <a:rPr lang="en-US" dirty="0"/>
              <a:t>Start Time:  </a:t>
            </a:r>
            <a:r>
              <a:rPr lang="en-US" dirty="0" smtClean="0"/>
              <a:t>9:20 </a:t>
            </a:r>
            <a:r>
              <a:rPr lang="en-US" dirty="0"/>
              <a:t>am</a:t>
            </a:r>
          </a:p>
          <a:p>
            <a:pPr algn="r"/>
            <a:r>
              <a:rPr lang="en-US" dirty="0"/>
              <a:t>Teach Time: 10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C4F74-4420-4773-AB70-93CD97BDDEB1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3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PDSA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u="sng" dirty="0"/>
              <a:t>Susan</a:t>
            </a:r>
            <a:endParaRPr lang="en-US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Testing </a:t>
            </a:r>
            <a:r>
              <a:rPr lang="en-US" i="1" dirty="0"/>
              <a:t>SMALL</a:t>
            </a:r>
            <a:r>
              <a:rPr lang="en-US" dirty="0"/>
              <a:t>! </a:t>
            </a:r>
            <a:r>
              <a:rPr lang="en-US" dirty="0">
                <a:solidFill>
                  <a:srgbClr val="0070C0"/>
                </a:solidFill>
              </a:rPr>
              <a:t>Fail Fast, Fail Often!</a:t>
            </a:r>
            <a:endParaRPr lang="en-US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Using the PDSA Form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Importance of predicting an outcome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Adopt/Adapt/Abandon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Does this work? Shall we tweak and re-test?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Does this work when main person is out?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Does this work on weekends?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What is the back-up plan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u="sng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u="sng" dirty="0"/>
              <a:t>Judy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What is a hypothesis?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Difference between Test and Task.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4F2BB-4C14-43A8-BA26-CACDA12AF8FC}" type="slidenum">
              <a:rPr lang="en-US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1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Using the MFI Framework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1772" y="1690689"/>
            <a:ext cx="3604432" cy="4532879"/>
            <a:chOff x="4308409" y="1371600"/>
            <a:chExt cx="3939990" cy="5327635"/>
          </a:xfrm>
        </p:grpSpPr>
        <p:pic>
          <p:nvPicPr>
            <p:cNvPr id="5" name="Picture 4" descr="http://www.ihi.org/knowledge/PublishingImages/ModelforImprovement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2904" y="1371600"/>
              <a:ext cx="2289784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0"/>
            <p:cNvSpPr txBox="1">
              <a:spLocks noChangeArrowheads="1"/>
            </p:cNvSpPr>
            <p:nvPr/>
          </p:nvSpPr>
          <p:spPr bwMode="auto">
            <a:xfrm>
              <a:off x="4719045" y="6400800"/>
              <a:ext cx="3529354" cy="298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1050">
                  <a:solidFill>
                    <a:prstClr val="black"/>
                  </a:solidFill>
                  <a:cs typeface="Arial" charset="0"/>
                </a:rPr>
                <a:t>Developed by: Associates in Process Improvement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08409" y="5106096"/>
              <a:ext cx="1388823" cy="5426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>
                  <a:solidFill>
                    <a:prstClr val="white">
                      <a:lumMod val="50000"/>
                    </a:prstClr>
                  </a:solidFill>
                  <a:latin typeface="Arial" charset="0"/>
                  <a:cs typeface="Arial" charset="0"/>
                </a:rPr>
                <a:t>PDSA =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08502" y="1706511"/>
            <a:ext cx="523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Answer what are we improving, how much, by when.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prstClr val="black"/>
                </a:solidFill>
                <a:latin typeface="Arial" charset="0"/>
                <a:cs typeface="Arial" charset="0"/>
              </a:rPr>
              <a:t>To increase/decrease XXX by ZZ% by YY date.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8502" y="2445175"/>
            <a:ext cx="4946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Sample measurement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                 </a:t>
            </a:r>
            <a:r>
              <a:rPr lang="en-US" u="sng" dirty="0">
                <a:solidFill>
                  <a:prstClr val="black"/>
                </a:solidFill>
                <a:latin typeface="Arial" charset="0"/>
                <a:cs typeface="Arial" charset="0"/>
              </a:rPr>
              <a:t>Number of XXX (numerator)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             Total number of XXX (denominator)</a:t>
            </a:r>
          </a:p>
        </p:txBody>
      </p:sp>
      <p:sp>
        <p:nvSpPr>
          <p:cNvPr id="10" name="Left Arrow 9"/>
          <p:cNvSpPr/>
          <p:nvPr/>
        </p:nvSpPr>
        <p:spPr>
          <a:xfrm>
            <a:off x="3826204" y="4848418"/>
            <a:ext cx="696191" cy="381005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1611" y="4868087"/>
            <a:ext cx="459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The PDSA form can be used when you get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08502" y="3460838"/>
            <a:ext cx="494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Team to provide test ideas.</a:t>
            </a:r>
          </a:p>
        </p:txBody>
      </p:sp>
    </p:spTree>
    <p:extLst>
      <p:ext uri="{BB962C8B-B14F-4D97-AF65-F5344CB8AC3E}">
        <p14:creationId xmlns:p14="http://schemas.microsoft.com/office/powerpoint/2010/main" val="1957155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>
          <a:xfrm>
            <a:off x="-896112" y="374269"/>
            <a:ext cx="7886700" cy="1325563"/>
          </a:xfrm>
        </p:spPr>
        <p:txBody>
          <a:bodyPr/>
          <a:lstStyle/>
          <a:p>
            <a:r>
              <a:rPr lang="en-US" dirty="0"/>
              <a:t>Small test of change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>
          <a:xfrm>
            <a:off x="0" y="1825625"/>
            <a:ext cx="78867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One day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One provider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One question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  <p:pic>
        <p:nvPicPr>
          <p:cNvPr id="24581" name="Picture 5" descr="phccqi_cyc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290513"/>
            <a:ext cx="1190625" cy="1257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45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US"/>
              <a:t>Use the PDSA Form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4294967295"/>
          </p:nvPr>
        </p:nvSpPr>
        <p:spPr>
          <a:xfrm>
            <a:off x="0" y="1825625"/>
            <a:ext cx="78867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Plan – Questions and Predictions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Plan - who, what, where, when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Do – Carry out the plan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Do – Document data, results and unexpected observations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Act – What changes are being made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Study – Complete, Compare and Summarize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  <p:pic>
        <p:nvPicPr>
          <p:cNvPr id="25605" name="Picture 5" descr="phccqi_cyc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9675" y="439738"/>
            <a:ext cx="1190625" cy="1257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248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US"/>
              <a:t>Predicting an outcome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4294967295"/>
          </p:nvPr>
        </p:nvSpPr>
        <p:spPr>
          <a:xfrm>
            <a:off x="313182" y="1725041"/>
            <a:ext cx="794385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Predicting your outcome is important to do as a group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Ask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Discuss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Brainstorm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Listen – a great TED Talk!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https://www.ted.com/talks/ernesto_sirolli_want_to_help_someone_shut_up_and_listen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Evaluate</a:t>
            </a:r>
          </a:p>
        </p:txBody>
      </p:sp>
      <p:pic>
        <p:nvPicPr>
          <p:cNvPr id="26629" name="Picture 5" descr="phccqi_cyc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7413" y="387350"/>
            <a:ext cx="1190625" cy="1257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9591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US"/>
              <a:t>Adopt/Adapt/Abandon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>
          <a:xfrm>
            <a:off x="0" y="1825625"/>
            <a:ext cx="78867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What did we accomplish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What changes have we made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Does this change result in an improvement</a:t>
            </a:r>
          </a:p>
        </p:txBody>
      </p:sp>
      <p:pic>
        <p:nvPicPr>
          <p:cNvPr id="27653" name="Picture 5" descr="phccqi_cyc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1550" y="365125"/>
            <a:ext cx="1190625" cy="1257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241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4"/>
          <p:cNvSpPr txBox="1">
            <a:spLocks noChangeArrowheads="1"/>
          </p:cNvSpPr>
          <p:nvPr/>
        </p:nvSpPr>
        <p:spPr bwMode="auto">
          <a:xfrm>
            <a:off x="706438" y="452438"/>
            <a:ext cx="59039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>
                <a:solidFill>
                  <a:prstClr val="black"/>
                </a:solidFill>
                <a:cs typeface="Arial" charset="0"/>
              </a:rPr>
              <a:t>Blank PDSA Form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C3F03-8F90-4F08-B545-04F9CAE819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74700" y="6340475"/>
            <a:ext cx="78295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73150"/>
            <a:ext cx="805815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9294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4"/>
          <p:cNvSpPr txBox="1">
            <a:spLocks noChangeArrowheads="1"/>
          </p:cNvSpPr>
          <p:nvPr/>
        </p:nvSpPr>
        <p:spPr bwMode="auto">
          <a:xfrm>
            <a:off x="706438" y="452438"/>
            <a:ext cx="59039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>
                <a:solidFill>
                  <a:prstClr val="black"/>
                </a:solidFill>
                <a:cs typeface="Arial" charset="0"/>
              </a:rPr>
              <a:t>Blank PDSA Form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10834-6906-4E6D-BEFC-2E3A19D78A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74700" y="6340475"/>
            <a:ext cx="78295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0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1358900"/>
            <a:ext cx="78295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524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1029"/>
            <a:ext cx="8225204" cy="5137884"/>
          </a:xfrm>
        </p:spPr>
        <p:txBody>
          <a:bodyPr>
            <a:normAutofit/>
          </a:bodyPr>
          <a:lstStyle/>
          <a:p>
            <a:r>
              <a:rPr lang="en-US" dirty="0"/>
              <a:t>A good test idea answers a hypothesis</a:t>
            </a:r>
            <a:r>
              <a:rPr lang="en-US" b="1" dirty="0"/>
              <a:t>.</a:t>
            </a:r>
          </a:p>
          <a:p>
            <a:pPr lvl="1"/>
            <a:r>
              <a:rPr lang="en-US" b="1" dirty="0"/>
              <a:t>Hypothesis</a:t>
            </a:r>
            <a:r>
              <a:rPr lang="en-US" dirty="0"/>
              <a:t> – if  we send a patient letter explaining why a diabetic eye exam is so important, an educated patient would be more likely to complete the eye exam. </a:t>
            </a:r>
          </a:p>
          <a:p>
            <a:pPr lvl="1"/>
            <a:endParaRPr lang="en-US" sz="1000" dirty="0"/>
          </a:p>
          <a:p>
            <a:pPr lvl="2"/>
            <a:r>
              <a:rPr lang="en-US" sz="2400" b="1" dirty="0"/>
              <a:t>Test</a:t>
            </a:r>
            <a:r>
              <a:rPr lang="en-US" sz="2400" dirty="0"/>
              <a:t> – Send letter to diabetic patient population with clearly stated reasons why eye exams are necessary, and give names/locations/times of eye exam providers.</a:t>
            </a:r>
            <a:endParaRPr lang="en-US" dirty="0"/>
          </a:p>
          <a:p>
            <a:pPr lvl="1"/>
            <a:endParaRPr lang="en-US" sz="3600" dirty="0"/>
          </a:p>
          <a:p>
            <a:pPr lvl="3"/>
            <a:r>
              <a:rPr lang="en-US" sz="2200" b="1" dirty="0"/>
              <a:t>Task</a:t>
            </a:r>
            <a:r>
              <a:rPr lang="en-US" sz="2200" dirty="0"/>
              <a:t> – Write draft letter.</a:t>
            </a:r>
          </a:p>
          <a:p>
            <a:pPr lvl="3"/>
            <a:r>
              <a:rPr lang="en-US" sz="2200" b="1" dirty="0"/>
              <a:t>Task</a:t>
            </a:r>
            <a:r>
              <a:rPr lang="en-US" sz="2200" dirty="0"/>
              <a:t> – show draft letter to select patients to get feed-back.</a:t>
            </a:r>
          </a:p>
          <a:p>
            <a:pPr lvl="2"/>
            <a:endParaRPr lang="en-US" sz="1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43B7-4783-42B4-A417-17CDBD9DB7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1463919" y="3113365"/>
            <a:ext cx="149469" cy="1019908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291" y="3100190"/>
            <a:ext cx="1450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Allows you to answer y/n to hypothesis</a:t>
            </a:r>
          </a:p>
        </p:txBody>
      </p:sp>
      <p:sp>
        <p:nvSpPr>
          <p:cNvPr id="9" name="Left Brace 8"/>
          <p:cNvSpPr/>
          <p:nvPr/>
        </p:nvSpPr>
        <p:spPr>
          <a:xfrm>
            <a:off x="1953357" y="4653375"/>
            <a:ext cx="149469" cy="1019908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096" y="4840164"/>
            <a:ext cx="1375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Makes the test possible</a:t>
            </a:r>
          </a:p>
        </p:txBody>
      </p:sp>
    </p:spTree>
    <p:extLst>
      <p:ext uri="{BB962C8B-B14F-4D97-AF65-F5344CB8AC3E}">
        <p14:creationId xmlns:p14="http://schemas.microsoft.com/office/powerpoint/2010/main" val="2522572521"/>
      </p:ext>
    </p:extLst>
  </p:cSld>
  <p:clrMapOvr>
    <a:masterClrMapping/>
  </p:clrMapOvr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2137</TotalTime>
  <Words>586</Words>
  <Application>Microsoft Office PowerPoint</Application>
  <PresentationFormat>On-screen Show (4:3)</PresentationFormat>
  <Paragraphs>127</Paragraphs>
  <Slides>17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Coalition-MAH powerpoint template</vt:lpstr>
      <vt:lpstr>Office Theme</vt:lpstr>
      <vt:lpstr>Microsoft Excel 97-2003 Worksheet</vt:lpstr>
      <vt:lpstr>MA-PIP Coach/Practice Manager Session</vt:lpstr>
      <vt:lpstr>Sustaining Change - Lora Gross-Kostka - Judy Ling</vt:lpstr>
      <vt:lpstr>PowerPoint Presentation</vt:lpstr>
      <vt:lpstr>Strategies to Sustain Change</vt:lpstr>
      <vt:lpstr>Sample Run Chart</vt:lpstr>
      <vt:lpstr>Your Improvements - Are They Sustainable?</vt:lpstr>
      <vt:lpstr>Hierarchy of Sustaining Change</vt:lpstr>
      <vt:lpstr>PDSA  - Susan McDonnell  - Judy Ling</vt:lpstr>
      <vt:lpstr>PDSA Topics</vt:lpstr>
      <vt:lpstr>Using the MFI Framework</vt:lpstr>
      <vt:lpstr>Small test of change</vt:lpstr>
      <vt:lpstr>Use the PDSA Form</vt:lpstr>
      <vt:lpstr>Predicting an outcome</vt:lpstr>
      <vt:lpstr>Adopt/Adapt/Abandon</vt:lpstr>
      <vt:lpstr>PowerPoint Presentation</vt:lpstr>
      <vt:lpstr>PowerPoint Presentation</vt:lpstr>
      <vt:lpstr>Test Ideas</vt:lpstr>
    </vt:vector>
  </TitlesOfParts>
  <Company>Lowell General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Judy Ling</dc:creator>
  <cp:lastModifiedBy>Emily Biocchi</cp:lastModifiedBy>
  <cp:revision>185</cp:revision>
  <cp:lastPrinted>2016-06-09T15:51:40Z</cp:lastPrinted>
  <dcterms:created xsi:type="dcterms:W3CDTF">2015-10-06T15:01:32Z</dcterms:created>
  <dcterms:modified xsi:type="dcterms:W3CDTF">2016-07-05T13:45:54Z</dcterms:modified>
</cp:coreProperties>
</file>